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4" r:id="rId3"/>
    <p:sldId id="27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23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8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9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8341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59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2468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83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7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0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4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3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3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2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62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checkege.rustest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3125272" y="1374332"/>
            <a:ext cx="6186679" cy="1088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17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881170" y="603046"/>
            <a:ext cx="9194274" cy="74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РЕЗУЛЬТАТЫ ЕГЭ-2024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A9F8D50-0A85-3DD5-FAB7-9505012F689A}"/>
              </a:ext>
            </a:extLst>
          </p:cNvPr>
          <p:cNvGrpSpPr/>
          <p:nvPr/>
        </p:nvGrpSpPr>
        <p:grpSpPr>
          <a:xfrm>
            <a:off x="9672777" y="169511"/>
            <a:ext cx="2425913" cy="1218476"/>
            <a:chOff x="9766087" y="169511"/>
            <a:chExt cx="2425913" cy="121847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DFB7EA5-3D85-69D2-9597-6DCD77FF6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6087" y="169511"/>
              <a:ext cx="2339315" cy="815562"/>
            </a:xfrm>
            <a:prstGeom prst="rect">
              <a:avLst/>
            </a:prstGeom>
          </p:spPr>
        </p:pic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CAFE2685-AC23-CFCE-9810-C86CF3DAC8DC}"/>
                </a:ext>
              </a:extLst>
            </p:cNvPr>
            <p:cNvSpPr txBox="1">
              <a:spLocks/>
            </p:cNvSpPr>
            <p:nvPr/>
          </p:nvSpPr>
          <p:spPr>
            <a:xfrm>
              <a:off x="9852685" y="874674"/>
              <a:ext cx="2339315" cy="51331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8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+mj-cs"/>
                </a:rPr>
                <a:t>навигатор</a:t>
              </a:r>
            </a:p>
          </p:txBody>
        </p:sp>
      </p:grp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>
            <a:off x="1580330" y="2655946"/>
            <a:ext cx="7600992" cy="1135567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7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71F838-86F2-6C8F-BBCB-047FA609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77" y="4030958"/>
            <a:ext cx="973642" cy="82219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A8E844-AFEF-006B-E735-AE91B064DAA4}"/>
              </a:ext>
            </a:extLst>
          </p:cNvPr>
          <p:cNvSpPr/>
          <p:nvPr/>
        </p:nvSpPr>
        <p:spPr>
          <a:xfrm flipV="1">
            <a:off x="1114378" y="3641940"/>
            <a:ext cx="8164285" cy="71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73AACE60-A2C7-D9FD-9DBD-3FDBECA2EF2C}"/>
              </a:ext>
            </a:extLst>
          </p:cNvPr>
          <p:cNvSpPr txBox="1">
            <a:spLocks/>
          </p:cNvSpPr>
          <p:nvPr/>
        </p:nvSpPr>
        <p:spPr>
          <a:xfrm>
            <a:off x="1089036" y="5380238"/>
            <a:ext cx="8185591" cy="87471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dirty="0">
                <a:solidFill>
                  <a:prstClr val="white"/>
                </a:solidFill>
              </a:rPr>
              <a:t>Апелляции участниками  ЕГЭ подаются в образовательные организации по месту регистрации на участие в ЕГЭ.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1700" b="1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632991C-F177-8EC5-BB38-6337EAA89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14" y="5517861"/>
            <a:ext cx="887264" cy="822197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5FF8933-E9A8-B286-6C11-B1F86C49A4CF}"/>
              </a:ext>
            </a:extLst>
          </p:cNvPr>
          <p:cNvSpPr/>
          <p:nvPr/>
        </p:nvSpPr>
        <p:spPr>
          <a:xfrm flipV="1">
            <a:off x="1089036" y="5191093"/>
            <a:ext cx="8151842" cy="909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F73DCFF-6D52-4FC6-093B-01A50C3C8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63" y="1395827"/>
            <a:ext cx="2712100" cy="1113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DF955D-06DC-D2B0-3265-724DB75EEC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824"/>
          <a:stretch/>
        </p:blipFill>
        <p:spPr>
          <a:xfrm>
            <a:off x="9345342" y="2591239"/>
            <a:ext cx="2662659" cy="3937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177278-5631-4128-BE98-0790A44D54A0}"/>
              </a:ext>
            </a:extLst>
          </p:cNvPr>
          <p:cNvSpPr/>
          <p:nvPr/>
        </p:nvSpPr>
        <p:spPr>
          <a:xfrm>
            <a:off x="2944026" y="1318832"/>
            <a:ext cx="9063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Roboto"/>
              </a:rPr>
              <a:t>Результаты участников ЕГЭ публикуются в соответствии с графиком на официальном портале ЕГЭ - </a:t>
            </a:r>
            <a:r>
              <a:rPr lang="ru-RU" sz="2400" b="1" dirty="0">
                <a:solidFill>
                  <a:srgbClr val="FF0000"/>
                </a:solidFill>
                <a:latin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checkege.rustest.ru</a:t>
            </a:r>
          </a:p>
          <a:p>
            <a:pPr algn="just"/>
            <a:endParaRPr lang="ru-RU" sz="2400" b="1" dirty="0">
              <a:solidFill>
                <a:srgbClr val="FF0000"/>
              </a:solidFill>
              <a:latin typeface="Roboto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endParaRPr lang="ru-RU" sz="2400" b="1" dirty="0">
              <a:solidFill>
                <a:srgbClr val="FF0000"/>
              </a:solidFill>
              <a:latin typeface="Roboto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B9F8D8-F85B-48FF-A23C-6287A938FA34}"/>
              </a:ext>
            </a:extLst>
          </p:cNvPr>
          <p:cNvSpPr/>
          <p:nvPr/>
        </p:nvSpPr>
        <p:spPr>
          <a:xfrm>
            <a:off x="1055289" y="3786814"/>
            <a:ext cx="8185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Подача апелляций участниками  ЕГЭ осуществляется в течение 2 (двух) рабочих дней, следующих за официальным днем объявления результатов экзамена по соответствующему учебному предмету.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931A691-AA84-4D48-827E-4C20D04347FE}"/>
              </a:ext>
            </a:extLst>
          </p:cNvPr>
          <p:cNvSpPr/>
          <p:nvPr/>
        </p:nvSpPr>
        <p:spPr>
          <a:xfrm>
            <a:off x="1122785" y="6429437"/>
            <a:ext cx="8058536" cy="98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428D654-8FD0-44A1-9EE5-FBB3B8998F00}"/>
              </a:ext>
            </a:extLst>
          </p:cNvPr>
          <p:cNvSpPr/>
          <p:nvPr/>
        </p:nvSpPr>
        <p:spPr>
          <a:xfrm rot="10800000" flipV="1">
            <a:off x="269360" y="2796146"/>
            <a:ext cx="9042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Roboto"/>
              </a:rPr>
              <a:t>ВНИМАНИЕ! В графе «РЕГИОН» необходимо выбирать «ДОНЕЦКАЯ НАРОДНАЯ РЕСПУБЛИКА»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4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-187194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3125272" y="1374332"/>
            <a:ext cx="6186679" cy="1088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17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998621" y="346882"/>
            <a:ext cx="9124948" cy="387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ГРАФИК ПУБЛИКАЦИИ РЕЗУЛЬТАТОВ ЕГЭ-2024 </a:t>
            </a:r>
            <a:r>
              <a:rPr kumimoji="0" lang="ru-RU" sz="21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(основные дни)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A9F8D50-0A85-3DD5-FAB7-9505012F689A}"/>
              </a:ext>
            </a:extLst>
          </p:cNvPr>
          <p:cNvGrpSpPr/>
          <p:nvPr/>
        </p:nvGrpSpPr>
        <p:grpSpPr>
          <a:xfrm>
            <a:off x="9753600" y="132606"/>
            <a:ext cx="2438400" cy="871437"/>
            <a:chOff x="9766087" y="169511"/>
            <a:chExt cx="2425913" cy="121847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DFB7EA5-3D85-69D2-9597-6DCD77FF6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6087" y="169511"/>
              <a:ext cx="2339315" cy="815562"/>
            </a:xfrm>
            <a:prstGeom prst="rect">
              <a:avLst/>
            </a:prstGeom>
          </p:spPr>
        </p:pic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CAFE2685-AC23-CFCE-9810-C86CF3DAC8DC}"/>
                </a:ext>
              </a:extLst>
            </p:cNvPr>
            <p:cNvSpPr txBox="1">
              <a:spLocks/>
            </p:cNvSpPr>
            <p:nvPr/>
          </p:nvSpPr>
          <p:spPr>
            <a:xfrm>
              <a:off x="9852685" y="874674"/>
              <a:ext cx="2339315" cy="51331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8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+mj-cs"/>
                </a:rPr>
                <a:t>навигатор</a:t>
              </a:r>
            </a:p>
          </p:txBody>
        </p:sp>
      </p:grp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>
            <a:off x="228600" y="1374332"/>
            <a:ext cx="11742822" cy="535106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7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2158082-81AD-48CF-A83C-BF705D18C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53846"/>
              </p:ext>
            </p:extLst>
          </p:nvPr>
        </p:nvGraphicFramePr>
        <p:xfrm>
          <a:off x="0" y="930160"/>
          <a:ext cx="12192000" cy="5927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3311">
                  <a:extLst>
                    <a:ext uri="{9D8B030D-6E8A-4147-A177-3AD203B41FA5}">
                      <a16:colId xmlns:a16="http://schemas.microsoft.com/office/drawing/2014/main" val="1643855611"/>
                    </a:ext>
                  </a:extLst>
                </a:gridCol>
                <a:gridCol w="2003314">
                  <a:extLst>
                    <a:ext uri="{9D8B030D-6E8A-4147-A177-3AD203B41FA5}">
                      <a16:colId xmlns:a16="http://schemas.microsoft.com/office/drawing/2014/main" val="2779852101"/>
                    </a:ext>
                  </a:extLst>
                </a:gridCol>
                <a:gridCol w="2043907">
                  <a:extLst>
                    <a:ext uri="{9D8B030D-6E8A-4147-A177-3AD203B41FA5}">
                      <a16:colId xmlns:a16="http://schemas.microsoft.com/office/drawing/2014/main" val="4145953826"/>
                    </a:ext>
                  </a:extLst>
                </a:gridCol>
                <a:gridCol w="3081468">
                  <a:extLst>
                    <a:ext uri="{9D8B030D-6E8A-4147-A177-3AD203B41FA5}">
                      <a16:colId xmlns:a16="http://schemas.microsoft.com/office/drawing/2014/main" val="314834246"/>
                    </a:ext>
                  </a:extLst>
                </a:gridCol>
              </a:tblGrid>
              <a:tr h="983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Экзамен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Дата экзамена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Официальный день объявления результатов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Прием апелляций о несогласии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 выставленными баллами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3346768"/>
                  </a:ext>
                </a:extLst>
              </a:tr>
              <a:tr h="476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География, Литература, Химия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23.05 (</a:t>
                      </a:r>
                      <a:r>
                        <a:rPr lang="ru-RU" sz="1200" b="1" dirty="0" err="1">
                          <a:effectLst/>
                        </a:rPr>
                        <a:t>чт</a:t>
                      </a:r>
                      <a:r>
                        <a:rPr lang="ru-RU" sz="1200" b="1" dirty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06.06 (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</a:rPr>
                        <a:t>чт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07.06 (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пт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), 10.06 (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пн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5558340"/>
                  </a:ext>
                </a:extLst>
              </a:tr>
              <a:tr h="476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28.05 (</a:t>
                      </a:r>
                      <a:r>
                        <a:rPr lang="ru-RU" sz="1200" b="1" dirty="0" err="1">
                          <a:effectLst/>
                        </a:rPr>
                        <a:t>вт</a:t>
                      </a:r>
                      <a:r>
                        <a:rPr lang="ru-RU" sz="1200" b="1" dirty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14.06 (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</a:rPr>
                        <a:t>пт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17.06 (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пн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), 18.06 (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вт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7574206"/>
                  </a:ext>
                </a:extLst>
              </a:tr>
              <a:tr h="476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 (базовый уровень)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31.05 (</a:t>
                      </a:r>
                      <a:r>
                        <a:rPr lang="ru-RU" sz="1200" b="1" dirty="0" err="1">
                          <a:effectLst/>
                        </a:rPr>
                        <a:t>пт</a:t>
                      </a:r>
                      <a:r>
                        <a:rPr lang="ru-RU" sz="1200" b="1" dirty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14.06 (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</a:rPr>
                        <a:t>пт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17.06 (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пн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), 18.06 (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вт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8593441"/>
                  </a:ext>
                </a:extLst>
              </a:tr>
              <a:tr h="476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 (профильный уровень)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31.05 (</a:t>
                      </a:r>
                      <a:r>
                        <a:rPr lang="ru-RU" sz="1200" b="1" dirty="0" err="1">
                          <a:effectLst/>
                        </a:rPr>
                        <a:t>пт</a:t>
                      </a:r>
                      <a:r>
                        <a:rPr lang="ru-RU" sz="1200" b="1" dirty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17.06 (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</a:rPr>
                        <a:t>пн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18.06 (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вт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), 19.06 (ср)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5138609"/>
                  </a:ext>
                </a:extLst>
              </a:tr>
              <a:tr h="476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Физика, Обществознание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04.06 (</a:t>
                      </a:r>
                      <a:r>
                        <a:rPr lang="ru-RU" sz="1200" b="1" dirty="0" err="1">
                          <a:effectLst/>
                        </a:rPr>
                        <a:t>вт</a:t>
                      </a:r>
                      <a:r>
                        <a:rPr lang="ru-RU" sz="1200" b="1" dirty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20.06 (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</a:rPr>
                        <a:t>чт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21.06 (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пт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), 24.06 (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пн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7018696"/>
                  </a:ext>
                </a:extLst>
              </a:tr>
              <a:tr h="476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07.06 (</a:t>
                      </a:r>
                      <a:r>
                        <a:rPr lang="ru-RU" sz="1200" b="1" dirty="0" err="1">
                          <a:effectLst/>
                        </a:rPr>
                        <a:t>пт</a:t>
                      </a:r>
                      <a:r>
                        <a:rPr lang="ru-RU" sz="1200" b="1" dirty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20.06 (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</a:rPr>
                        <a:t>чт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21.06 (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пт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), 24.06 (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пн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8489518"/>
                  </a:ext>
                </a:extLst>
              </a:tr>
              <a:tr h="476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Иностранные языки (устная часть)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07.06 (</a:t>
                      </a:r>
                      <a:r>
                        <a:rPr lang="ru-RU" sz="1200" b="1" dirty="0" err="1">
                          <a:effectLst/>
                        </a:rPr>
                        <a:t>пт</a:t>
                      </a:r>
                      <a:r>
                        <a:rPr lang="ru-RU" sz="1200" b="1" dirty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26.06 (ср)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27.06 (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чт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), 28.06 (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пт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527879"/>
                  </a:ext>
                </a:extLst>
              </a:tr>
              <a:tr h="476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08.06 (</a:t>
                      </a:r>
                      <a:r>
                        <a:rPr lang="ru-RU" sz="1200" b="1" dirty="0" err="1">
                          <a:effectLst/>
                        </a:rPr>
                        <a:t>сб</a:t>
                      </a:r>
                      <a:r>
                        <a:rPr lang="ru-RU" sz="1200" b="1" dirty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21.06 (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</a:rPr>
                        <a:t>пт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24.06 (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пн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), 25.06 (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вт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8931013"/>
                  </a:ext>
                </a:extLst>
              </a:tr>
              <a:tr h="1132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История, биология, иностранные языки (письменная часть)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11.06 (</a:t>
                      </a:r>
                      <a:r>
                        <a:rPr lang="ru-RU" sz="1200" b="1" dirty="0" err="1">
                          <a:effectLst/>
                        </a:rPr>
                        <a:t>вт</a:t>
                      </a:r>
                      <a:r>
                        <a:rPr lang="ru-RU" sz="1200" b="1" dirty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26.06 (ср)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27.06 (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чт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), 28.06 (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пт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4793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96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-187194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3125272" y="1374332"/>
            <a:ext cx="6186679" cy="1088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17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998621" y="346882"/>
            <a:ext cx="9124948" cy="387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ГРАФИК ПУБЛИКАЦИИ РЕЗУЛЬТАТОВ ЕГЭ-2024 </a:t>
            </a:r>
            <a:r>
              <a:rPr kumimoji="0" lang="ru-RU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(резервные дни)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A9F8D50-0A85-3DD5-FAB7-9505012F689A}"/>
              </a:ext>
            </a:extLst>
          </p:cNvPr>
          <p:cNvGrpSpPr/>
          <p:nvPr/>
        </p:nvGrpSpPr>
        <p:grpSpPr>
          <a:xfrm>
            <a:off x="9753600" y="132606"/>
            <a:ext cx="2438400" cy="871437"/>
            <a:chOff x="9766087" y="169511"/>
            <a:chExt cx="2425913" cy="121847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DFB7EA5-3D85-69D2-9597-6DCD77FF6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6087" y="169511"/>
              <a:ext cx="2339315" cy="815562"/>
            </a:xfrm>
            <a:prstGeom prst="rect">
              <a:avLst/>
            </a:prstGeom>
          </p:spPr>
        </p:pic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CAFE2685-AC23-CFCE-9810-C86CF3DAC8DC}"/>
                </a:ext>
              </a:extLst>
            </p:cNvPr>
            <p:cNvSpPr txBox="1">
              <a:spLocks/>
            </p:cNvSpPr>
            <p:nvPr/>
          </p:nvSpPr>
          <p:spPr>
            <a:xfrm>
              <a:off x="9852685" y="874674"/>
              <a:ext cx="2339315" cy="51331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8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+mj-cs"/>
                </a:rPr>
                <a:t>навигатор</a:t>
              </a:r>
            </a:p>
          </p:txBody>
        </p:sp>
      </p:grp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>
            <a:off x="228600" y="1374332"/>
            <a:ext cx="11742822" cy="535106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7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2158082-81AD-48CF-A83C-BF705D18C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84534"/>
              </p:ext>
            </p:extLst>
          </p:nvPr>
        </p:nvGraphicFramePr>
        <p:xfrm>
          <a:off x="0" y="930160"/>
          <a:ext cx="12192000" cy="5963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3311">
                  <a:extLst>
                    <a:ext uri="{9D8B030D-6E8A-4147-A177-3AD203B41FA5}">
                      <a16:colId xmlns:a16="http://schemas.microsoft.com/office/drawing/2014/main" val="1643855611"/>
                    </a:ext>
                  </a:extLst>
                </a:gridCol>
                <a:gridCol w="2216378">
                  <a:extLst>
                    <a:ext uri="{9D8B030D-6E8A-4147-A177-3AD203B41FA5}">
                      <a16:colId xmlns:a16="http://schemas.microsoft.com/office/drawing/2014/main" val="2779852101"/>
                    </a:ext>
                  </a:extLst>
                </a:gridCol>
                <a:gridCol w="2370338">
                  <a:extLst>
                    <a:ext uri="{9D8B030D-6E8A-4147-A177-3AD203B41FA5}">
                      <a16:colId xmlns:a16="http://schemas.microsoft.com/office/drawing/2014/main" val="4145953826"/>
                    </a:ext>
                  </a:extLst>
                </a:gridCol>
                <a:gridCol w="2541973">
                  <a:extLst>
                    <a:ext uri="{9D8B030D-6E8A-4147-A177-3AD203B41FA5}">
                      <a16:colId xmlns:a16="http://schemas.microsoft.com/office/drawing/2014/main" val="314834246"/>
                    </a:ext>
                  </a:extLst>
                </a:gridCol>
              </a:tblGrid>
              <a:tr h="844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Экзамен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 экзамена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Официальный день объявления результатов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Прием апелляций о несогласии с выставленными баллами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3346768"/>
                  </a:ext>
                </a:extLst>
              </a:tr>
              <a:tr h="972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Резерв Физика, география, обществознание, литература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13.06 (</a:t>
                      </a:r>
                      <a:r>
                        <a:rPr lang="ru-RU" sz="1400" b="1" dirty="0" err="1">
                          <a:effectLst/>
                        </a:rPr>
                        <a:t>чт</a:t>
                      </a:r>
                      <a:r>
                        <a:rPr lang="ru-RU" sz="1400" b="1" dirty="0">
                          <a:effectLst/>
                        </a:rPr>
                        <a:t>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26.06 (ср)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</a:rPr>
                        <a:t>27.06 (</a:t>
                      </a:r>
                      <a:r>
                        <a:rPr lang="ru-RU" sz="1400" b="1" dirty="0" err="1">
                          <a:solidFill>
                            <a:srgbClr val="00B0F0"/>
                          </a:solidFill>
                          <a:effectLst/>
                        </a:rPr>
                        <a:t>чт</a:t>
                      </a: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</a:rPr>
                        <a:t>), 28.06 (</a:t>
                      </a:r>
                      <a:r>
                        <a:rPr lang="ru-RU" sz="1400" b="1" dirty="0" err="1">
                          <a:solidFill>
                            <a:srgbClr val="00B0F0"/>
                          </a:solidFill>
                          <a:effectLst/>
                        </a:rPr>
                        <a:t>пт</a:t>
                      </a: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4793612"/>
                  </a:ext>
                </a:extLst>
              </a:tr>
              <a:tr h="408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Резерв Русский язык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17.06 (</a:t>
                      </a:r>
                      <a:r>
                        <a:rPr lang="ru-RU" sz="1400" b="1" dirty="0" err="1">
                          <a:effectLst/>
                        </a:rPr>
                        <a:t>пн</a:t>
                      </a:r>
                      <a:r>
                        <a:rPr lang="ru-RU" sz="1400" b="1" dirty="0">
                          <a:effectLst/>
                        </a:rPr>
                        <a:t>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01.07 (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</a:rPr>
                        <a:t>пн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</a:rPr>
                        <a:t>02.07 (</a:t>
                      </a:r>
                      <a:r>
                        <a:rPr lang="ru-RU" sz="1400" b="1" dirty="0" err="1">
                          <a:solidFill>
                            <a:srgbClr val="00B0F0"/>
                          </a:solidFill>
                          <a:effectLst/>
                        </a:rPr>
                        <a:t>вт</a:t>
                      </a: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</a:rPr>
                        <a:t>), 03.07 (ср)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267628"/>
                  </a:ext>
                </a:extLst>
              </a:tr>
              <a:tr h="408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Резерв История, иностранные языки (устная часть), химия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18.06 (</a:t>
                      </a:r>
                      <a:r>
                        <a:rPr lang="ru-RU" sz="1400" b="1" dirty="0" err="1">
                          <a:effectLst/>
                        </a:rPr>
                        <a:t>вт</a:t>
                      </a:r>
                      <a:r>
                        <a:rPr lang="ru-RU" sz="1400" b="1" dirty="0">
                          <a:effectLst/>
                        </a:rPr>
                        <a:t>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01.07 (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</a:rPr>
                        <a:t>пн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</a:rPr>
                        <a:t>02.07 (</a:t>
                      </a:r>
                      <a:r>
                        <a:rPr lang="ru-RU" sz="1400" b="1" dirty="0" err="1">
                          <a:solidFill>
                            <a:srgbClr val="00B0F0"/>
                          </a:solidFill>
                          <a:effectLst/>
                        </a:rPr>
                        <a:t>вт</a:t>
                      </a: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</a:rPr>
                        <a:t>), 03.07 (ср)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9033178"/>
                  </a:ext>
                </a:extLst>
              </a:tr>
              <a:tr h="61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Резерв Иностранные языки (письменная часть), биология, информатика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19.06 (ср)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782639"/>
                  </a:ext>
                </a:extLst>
              </a:tr>
              <a:tr h="61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Резерв Математика (базовый уровень), математика (профильный уровень)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20.06 (</a:t>
                      </a:r>
                      <a:r>
                        <a:rPr lang="ru-RU" sz="1400" b="1" dirty="0" err="1">
                          <a:effectLst/>
                        </a:rPr>
                        <a:t>чт</a:t>
                      </a:r>
                      <a:r>
                        <a:rPr lang="ru-RU" sz="1400" b="1" dirty="0">
                          <a:effectLst/>
                        </a:rPr>
                        <a:t>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686899"/>
                  </a:ext>
                </a:extLst>
              </a:tr>
              <a:tr h="408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Резерв Все учебные предметы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21.06 (</a:t>
                      </a:r>
                      <a:r>
                        <a:rPr lang="ru-RU" sz="1400" b="1" dirty="0" err="1">
                          <a:effectLst/>
                        </a:rPr>
                        <a:t>пт</a:t>
                      </a:r>
                      <a:r>
                        <a:rPr lang="ru-RU" sz="1400" b="1" dirty="0">
                          <a:effectLst/>
                        </a:rPr>
                        <a:t>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02.07 (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</a:rPr>
                        <a:t>вт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</a:rPr>
                        <a:t>03.07 (ср), 04.07 (</a:t>
                      </a:r>
                      <a:r>
                        <a:rPr lang="ru-RU" sz="1400" b="1" dirty="0" err="1">
                          <a:solidFill>
                            <a:srgbClr val="00B0F0"/>
                          </a:solidFill>
                          <a:effectLst/>
                        </a:rPr>
                        <a:t>чт</a:t>
                      </a: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9065533"/>
                  </a:ext>
                </a:extLst>
              </a:tr>
              <a:tr h="61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Резерв Информатика, обществознание, русский язык, физика, химия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04.07 (</a:t>
                      </a:r>
                      <a:r>
                        <a:rPr lang="ru-RU" sz="1400" b="1" dirty="0" err="1">
                          <a:effectLst/>
                        </a:rPr>
                        <a:t>чт</a:t>
                      </a:r>
                      <a:r>
                        <a:rPr lang="ru-RU" sz="1400" b="1" dirty="0">
                          <a:effectLst/>
                        </a:rPr>
                        <a:t>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15.07 (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</a:rPr>
                        <a:t>пн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</a:rPr>
                        <a:t>16.07 (</a:t>
                      </a:r>
                      <a:r>
                        <a:rPr lang="ru-RU" sz="1400" b="1" dirty="0" err="1">
                          <a:solidFill>
                            <a:srgbClr val="00B0F0"/>
                          </a:solidFill>
                          <a:effectLst/>
                        </a:rPr>
                        <a:t>вт</a:t>
                      </a: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</a:rPr>
                        <a:t>), 17.07 (ср)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9055893"/>
                  </a:ext>
                </a:extLst>
              </a:tr>
              <a:tr h="408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Резерв Иностранные языки (письменная часть)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04.07 (</a:t>
                      </a:r>
                      <a:r>
                        <a:rPr lang="ru-RU" sz="1400" b="1" dirty="0" err="1">
                          <a:effectLst/>
                        </a:rPr>
                        <a:t>чт</a:t>
                      </a:r>
                      <a:r>
                        <a:rPr lang="ru-RU" sz="1400" b="1" dirty="0">
                          <a:effectLst/>
                        </a:rPr>
                        <a:t>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17.07 (ср)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</a:rPr>
                        <a:t>18.07 (</a:t>
                      </a:r>
                      <a:r>
                        <a:rPr lang="ru-RU" sz="1400" b="1" dirty="0" err="1">
                          <a:solidFill>
                            <a:srgbClr val="00B0F0"/>
                          </a:solidFill>
                          <a:effectLst/>
                        </a:rPr>
                        <a:t>чт</a:t>
                      </a: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</a:rPr>
                        <a:t>), 19.07 (</a:t>
                      </a:r>
                      <a:r>
                        <a:rPr lang="ru-RU" sz="1400" b="1" dirty="0" err="1">
                          <a:solidFill>
                            <a:srgbClr val="00B0F0"/>
                          </a:solidFill>
                          <a:effectLst/>
                        </a:rPr>
                        <a:t>пт</a:t>
                      </a: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3369534"/>
                  </a:ext>
                </a:extLst>
              </a:tr>
              <a:tr h="61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Резерв Иностранные языки (устная часть), биология, география, история, литература, 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05.07 (</a:t>
                      </a:r>
                      <a:r>
                        <a:rPr lang="ru-RU" sz="1400" b="1" dirty="0" err="1">
                          <a:effectLst/>
                        </a:rPr>
                        <a:t>пт</a:t>
                      </a:r>
                      <a:r>
                        <a:rPr lang="ru-RU" sz="1400" b="1" dirty="0">
                          <a:effectLst/>
                        </a:rPr>
                        <a:t>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2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11879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502</Words>
  <Application>Microsoft Office PowerPoint</Application>
  <PresentationFormat>Широкоэкранный</PresentationFormat>
  <Paragraphs>88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 Black</vt:lpstr>
      <vt:lpstr>Calibri</vt:lpstr>
      <vt:lpstr>Century Gothic</vt:lpstr>
      <vt:lpstr>Roboto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 А. Вербицкая</dc:creator>
  <cp:lastModifiedBy>Анжелика А. Вербицкая</cp:lastModifiedBy>
  <cp:revision>27</cp:revision>
  <dcterms:created xsi:type="dcterms:W3CDTF">2023-06-14T08:34:15Z</dcterms:created>
  <dcterms:modified xsi:type="dcterms:W3CDTF">2024-05-27T08:20:22Z</dcterms:modified>
</cp:coreProperties>
</file>