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3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71" autoAdjust="0"/>
  </p:normalViewPr>
  <p:slideViewPr>
    <p:cSldViewPr snapToGrid="0">
      <p:cViewPr varScale="1">
        <p:scale>
          <a:sx n="74" d="100"/>
          <a:sy n="74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7B2C3-B205-4300-AB02-1D954CF3462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D3CB4-C667-441A-8947-9A3C1D19C2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91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BD3CB4-C667-441A-8947-9A3C1D19C20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92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2EA09F-15B2-4EC1-88FC-23CF1118D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3C4CD2-C7BE-4F20-8A8D-F435E544D2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02A6EC-6D96-4EAE-ACE8-3FFC62A9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C56C17-B4E1-4293-8FCC-3EC049087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D34037-20B8-4EDC-80AF-DDC2E1D6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91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1B8A0F-1D9C-4EC4-98F1-8361FABCA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CC2A31-5555-42F1-95E8-5748D4B4C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B442C5-981A-4D6F-8B21-40CBAA676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55BE09-97DE-4F73-8046-A4090D550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EE96FC-EAD9-4339-9E3B-9C704235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66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8F70B6-B318-42E0-8D36-13A07A6FD8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F74BD7-9555-4FDA-9AD6-824684243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D989E4-4027-45D7-9B79-7316D9410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013BEA-99ED-4365-B7C9-4406B573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25795D-5F60-43AE-90CA-A3E173634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78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EEE746-171C-44A3-AF46-60833E8E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FFD450-95E5-441E-898F-472997130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9DCA2F-0A40-4128-B043-1A65FFE66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DACCAD-5647-4443-BE28-B8FD3A7F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18BC1F-811C-4536-B5A5-21B6D6F6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2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64F864-747C-4C84-AE77-AB9926E4B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4787C5-3FA0-4316-BA1F-29EEFE3AD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C59EE7-DBD9-4E38-A496-D5A41654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48B0D7-C928-441B-98A8-599721AC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1E4062-5052-4509-B1F2-31ED3A31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47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93A2B6-3930-4F9B-A564-0292B023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7C2DA0-2F6C-42FE-BE59-AB1D23D21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B1C411-6E15-454C-822C-7CE369B88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125163-B302-44F2-9049-DFD280F98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ED31DD-5608-462A-A2C9-10F0BBA5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C281B8-164D-40CC-8B56-18B05AB8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000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4A82A-2D53-444F-B291-3BE5FDD67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E42A61-DE05-4720-95EC-9B491C9F6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DD2599-BC21-4BD3-81BE-2EE6C9C01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EA7F40E-71FC-4C1E-A604-4CC95172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CBC8DCE-0DDF-4005-B50E-BE85319AD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485BB53-2D8B-4156-A474-1F2CAD2E5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D6E2246-821B-4173-9515-23903BC50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873C383-4D5B-478A-9F2B-61A604AF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914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271EED-932E-4632-B5EF-D9E3DC631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9526F7B-E43F-426D-9C95-DECFD9316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7A0699A-39E8-4B1E-8626-708B100AC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35B632-0B76-4854-A5A3-D9E42362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7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3AC30EC-422E-49E2-A5EB-78E1975D2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D99DC06-59E6-4E6B-B184-227309E48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2F66F94-C479-45D0-85DD-094E134D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40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D800AA-4360-4303-AEB7-DB8D8BF27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11C904-C2AA-4F74-9BFE-6C36AD9C5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EE3505-7D1F-4AE9-BD78-B1EF7C912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C9E661-AC20-404F-A258-F69FF0448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CF7C64-65EC-4C4C-B747-CF50F9DDA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92A1E7-C56E-4183-A5A5-6490C0C0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44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3EF88D-F2DB-492F-A5D1-BDD1E68BD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B627811-971C-4AB5-830C-BD5363CFC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BAA4B1-4A5C-421D-B433-A0837FBF0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AFD7B5-EE4C-4959-911B-D083E93A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730DAA-423E-4E40-808C-F4F6E0017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928033-203E-433F-9716-8599FED74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5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A0027-7E7D-4BF4-8DB4-72594EC10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5E86F2-DD22-484A-8ED8-A17DBDEB1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660BAA-9828-47ED-BCB1-29C3BBD564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50530-FF1A-46CF-82DF-90739E150A5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B1AE61-B855-4FA5-8A96-69FDA0FCB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C1AFFF-1D40-44BF-AA09-EF23F6ED9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F3AA4-7D62-46A1-A788-7CABEB94C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53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017F38-2432-42BA-AAE2-0E32A3620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6118" y="1691989"/>
            <a:ext cx="9144000" cy="2607973"/>
          </a:xfrm>
          <a:noFill/>
          <a:effectLst/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Алгоритм проведения итогового сочинения (изложения) - 2023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303945-5FD2-41D5-A698-5C75BFFA6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6118" y="4661911"/>
            <a:ext cx="9144000" cy="165576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657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55576" y="1325562"/>
            <a:ext cx="2947388" cy="2556889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 с 11 декабря 2023 года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DE006F0-08D1-4062-B7D6-A4D3B00027FE}"/>
              </a:ext>
            </a:extLst>
          </p:cNvPr>
          <p:cNvSpPr/>
          <p:nvPr/>
        </p:nvSpPr>
        <p:spPr>
          <a:xfrm>
            <a:off x="3472515" y="1706699"/>
            <a:ext cx="8204823" cy="17223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809625" algn="just"/>
            <a:r>
              <a:rPr lang="ru-RU" dirty="0">
                <a:solidFill>
                  <a:srgbClr val="002060"/>
                </a:solidFill>
              </a:rPr>
              <a:t>По мере поступления материалов с 11.12.2023 года сотрудниками </a:t>
            </a:r>
            <a:r>
              <a:rPr lang="ru-RU" dirty="0" err="1">
                <a:solidFill>
                  <a:srgbClr val="002060"/>
                </a:solidFill>
              </a:rPr>
              <a:t>РЦОИ</a:t>
            </a:r>
            <a:r>
              <a:rPr lang="ru-RU" dirty="0">
                <a:solidFill>
                  <a:srgbClr val="002060"/>
                </a:solidFill>
              </a:rPr>
              <a:t> осуществляется верификация бланков регистрации с помощью специальных аппаратно-программных средств: правильность распознавания программой символов внесенных в бланк регистрации, а также сверка данных участников ИС(И), внесенных в ФИС с теми данными, которые представлены в бланке Регистрации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1DCB1B5-3B20-4FD2-8CBA-82E51ABCCB7C}"/>
              </a:ext>
            </a:extLst>
          </p:cNvPr>
          <p:cNvSpPr/>
          <p:nvPr/>
        </p:nvSpPr>
        <p:spPr>
          <a:xfrm>
            <a:off x="3555642" y="3657919"/>
            <a:ext cx="8204823" cy="13255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809625" algn="just"/>
            <a:r>
              <a:rPr lang="ru-RU" dirty="0">
                <a:solidFill>
                  <a:srgbClr val="002060"/>
                </a:solidFill>
              </a:rPr>
              <a:t>После процедуры обработки информации бланки регистрации и бланки записи передаются в федеральную информационную систему и в установленные сроки в личном кабинете участника будет размещён результат.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DC695BE-A9BD-418C-9806-83677E96DAAC}"/>
              </a:ext>
            </a:extLst>
          </p:cNvPr>
          <p:cNvSpPr/>
          <p:nvPr/>
        </p:nvSpPr>
        <p:spPr>
          <a:xfrm>
            <a:off x="460375" y="5212400"/>
            <a:ext cx="8204823" cy="13255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FF0000"/>
                </a:solidFill>
              </a:rPr>
              <a:t>Важно!!! </a:t>
            </a:r>
            <a:r>
              <a:rPr lang="ru-RU" dirty="0">
                <a:solidFill>
                  <a:srgbClr val="002060"/>
                </a:solidFill>
              </a:rPr>
              <a:t>Оригиналы бланков итогового сочинения (изложения), как и проверенные копии на бумажных носителях хранятся у руководителя образовательной организации в местах, исключающих доступ посторонних лиц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61623A2-7608-4C90-A727-FF883CBE3972}"/>
              </a:ext>
            </a:extLst>
          </p:cNvPr>
          <p:cNvSpPr/>
          <p:nvPr/>
        </p:nvSpPr>
        <p:spPr>
          <a:xfrm>
            <a:off x="0" y="7937"/>
            <a:ext cx="12036424" cy="14452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91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Мероприятия по подготовке места 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проведения ИС(И) </a:t>
            </a:r>
          </a:p>
        </p:txBody>
      </p:sp>
      <p:sp>
        <p:nvSpPr>
          <p:cNvPr id="4" name="AutoShape 2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60375" y="2631890"/>
            <a:ext cx="4880144" cy="7404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2. Изданы локальные нормативные акты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 о проведении ИС(И)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0375" y="4604331"/>
            <a:ext cx="4862216" cy="10333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4. Определены в должном количестве аудитории (участники, пишущие изложение в отдельной аудитории)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60375" y="3485651"/>
            <a:ext cx="4880143" cy="9412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3. Созданы комиссии по проведению ИС(И) и комиссии по проверке работ учащихся  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DE006F0-08D1-4062-B7D6-A4D3B00027FE}"/>
              </a:ext>
            </a:extLst>
          </p:cNvPr>
          <p:cNvSpPr/>
          <p:nvPr/>
        </p:nvSpPr>
        <p:spPr>
          <a:xfrm>
            <a:off x="460375" y="1514938"/>
            <a:ext cx="4880144" cy="9933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1. Внесены изменения в  Расписания учебных занятий на период написания итогового сочинения (изложения)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E8BE0A5-BC91-436E-BB76-9D7F9BA9A382}"/>
              </a:ext>
            </a:extLst>
          </p:cNvPr>
          <p:cNvSpPr/>
          <p:nvPr/>
        </p:nvSpPr>
        <p:spPr>
          <a:xfrm>
            <a:off x="6361597" y="1513831"/>
            <a:ext cx="5503198" cy="122850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5. П</a:t>
            </a:r>
            <a:r>
              <a:rPr lang="ru-RU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едагогические работники ознакомлены под подпись с методическими </a:t>
            </a:r>
            <a:r>
              <a:rPr lang="ru-RU" b="1" dirty="0">
                <a:solidFill>
                  <a:srgbClr val="002060"/>
                </a:solidFill>
                <a:ea typeface="Calibri" panose="020F0502020204030204" pitchFamily="34" charset="0"/>
              </a:rPr>
              <a:t>рекомендациями Рособрнадзора по </a:t>
            </a:r>
            <a:r>
              <a:rPr lang="ru-RU" b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организации и проведению ИС (И) (Приложение 8)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1378D51-16A0-4CB1-A19A-FFB2A7AFD6BE}"/>
              </a:ext>
            </a:extLst>
          </p:cNvPr>
          <p:cNvSpPr/>
          <p:nvPr/>
        </p:nvSpPr>
        <p:spPr>
          <a:xfrm>
            <a:off x="6361597" y="2911054"/>
            <a:ext cx="5503198" cy="122850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6. </a:t>
            </a:r>
            <a:r>
              <a:rPr 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  <a:t>У</a:t>
            </a:r>
            <a:r>
              <a:rPr lang="ru-RU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частники ИС (И) и их родители (законные представители) ознакомлены с порядком проведения итогового сочинения (изложения) (Приложение 5)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4371D9AC-D29A-4580-B42B-08683AC6C0F4}"/>
              </a:ext>
            </a:extLst>
          </p:cNvPr>
          <p:cNvSpPr/>
          <p:nvPr/>
        </p:nvSpPr>
        <p:spPr>
          <a:xfrm>
            <a:off x="6361597" y="4373505"/>
            <a:ext cx="5503198" cy="12641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7. Проверена техническая готовность оборудования, подготовлены места хранения личных вещей участников, определены помещения для лиц, сопровождающих участников  </a:t>
            </a:r>
            <a:endParaRPr lang="ru-RU" b="1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90925C0-4D21-42F3-A31A-FD3883EDEFCD}"/>
              </a:ext>
            </a:extLst>
          </p:cNvPr>
          <p:cNvSpPr/>
          <p:nvPr/>
        </p:nvSpPr>
        <p:spPr>
          <a:xfrm>
            <a:off x="0" y="5789045"/>
            <a:ext cx="12191999" cy="103331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7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Итоговое сочинение (изложение) - 2023</a:t>
            </a:r>
          </a:p>
        </p:txBody>
      </p:sp>
      <p:sp>
        <p:nvSpPr>
          <p:cNvPr id="4" name="AutoShape 2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55576" y="1325563"/>
            <a:ext cx="2910354" cy="1714600"/>
          </a:xfrm>
          <a:prstGeom prst="horizont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5 декабря 2023 года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95298" y="2971917"/>
            <a:ext cx="4403870" cy="9141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Определение аудиторий написания ИС(И) и распределение организаторов по аудиториям (по 2 чел.)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939079" y="3105387"/>
            <a:ext cx="4166618" cy="31727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Подготовка аудитории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один человек за столом;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наличие места хранения вещей;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часы в зоне видимости участников; 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информационная доска;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инструкции (зачитываемая, раздаваемая); 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орфографические или толковые словари </a:t>
            </a:r>
          </a:p>
          <a:p>
            <a:pPr marL="93663" indent="-93663"/>
            <a:r>
              <a:rPr lang="ru-RU" sz="1600" dirty="0">
                <a:solidFill>
                  <a:srgbClr val="002060"/>
                </a:solidFill>
              </a:rPr>
              <a:t>(НЕ участников ИС(И)).  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</a:p>
          <a:p>
            <a:pPr marL="93663" indent="-93663"/>
            <a:endParaRPr lang="ru-RU" sz="1600" b="1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ВНИМАНИЕ!!!!!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ИС(И), которые пишут сочинение и изложение должны находится в РАЗНЫХ аудиториях.  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915269" y="1469109"/>
            <a:ext cx="4182223" cy="133304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Распечатка текстов общих Инструктажей и Инструкции для каждого участника (Приложение 1, 2, 7 Методических рекомендаций)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88664" y="4198806"/>
            <a:ext cx="4397236" cy="119446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Распределение участников ИС(И) по аудиториям и размещение информации о распределении на информационном стенде </a:t>
            </a:r>
            <a:r>
              <a:rPr lang="ru-RU" b="1" dirty="0" err="1">
                <a:solidFill>
                  <a:srgbClr val="002060"/>
                </a:solidFill>
              </a:rPr>
              <a:t>ОО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6303" y="3449019"/>
            <a:ext cx="3208995" cy="15146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Организация печати бланков ИС(И) в соответствии с количеством участников ИС(И)   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DE006F0-08D1-4062-B7D6-A4D3B00027FE}"/>
              </a:ext>
            </a:extLst>
          </p:cNvPr>
          <p:cNvSpPr/>
          <p:nvPr/>
        </p:nvSpPr>
        <p:spPr>
          <a:xfrm>
            <a:off x="3288664" y="1453864"/>
            <a:ext cx="4403870" cy="13482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Уведомление обучающихся и педагогов образовательной организации об изменении Расписания учебных занятий на период написания итогового сочинения (изложения) 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F6A0BAD-5B3D-46C8-88DD-D7DC71BF1330}"/>
              </a:ext>
            </a:extLst>
          </p:cNvPr>
          <p:cNvSpPr/>
          <p:nvPr/>
        </p:nvSpPr>
        <p:spPr>
          <a:xfrm>
            <a:off x="86303" y="5475359"/>
            <a:ext cx="7727660" cy="13354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F0000"/>
                </a:solidFill>
              </a:rPr>
              <a:t>ВАЖНО!!! </a:t>
            </a:r>
          </a:p>
          <a:p>
            <a:r>
              <a:rPr lang="ru-RU" b="1" dirty="0">
                <a:solidFill>
                  <a:srgbClr val="002060"/>
                </a:solidFill>
              </a:rPr>
              <a:t>Бланки регистрации и записи печатаются при помощи ПО «Планирование ГИА»  только на одной стороне листа! Бланки записи как основные, так и дополнительные только РАСПЕЧАТЫВАТЬ, не копировать!!! Каждый из них имеет уникальный код! </a:t>
            </a:r>
          </a:p>
        </p:txBody>
      </p:sp>
    </p:spTree>
    <p:extLst>
      <p:ext uri="{BB962C8B-B14F-4D97-AF65-F5344CB8AC3E}">
        <p14:creationId xmlns:p14="http://schemas.microsoft.com/office/powerpoint/2010/main" val="93627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Руководитель образовательной организации</a:t>
            </a:r>
          </a:p>
        </p:txBody>
      </p:sp>
      <p:sp>
        <p:nvSpPr>
          <p:cNvPr id="4" name="AutoShape 2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55576" y="1325563"/>
            <a:ext cx="2910354" cy="1714600"/>
          </a:xfrm>
          <a:prstGeom prst="horizont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6 декабря 2023 года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472516" y="2519819"/>
            <a:ext cx="4403870" cy="10747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2. Инструктаж с членами комиссии (проведение инструктажа, расстановка по аудиториям, выдача материалов) до прихода участников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817887" y="4157772"/>
            <a:ext cx="6721783" cy="26386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sz="1600" b="1" dirty="0">
                <a:solidFill>
                  <a:srgbClr val="002060"/>
                </a:solidFill>
              </a:rPr>
              <a:t>Материалы, выдаваемые членам комиссии по окончании Инструктажа: </a:t>
            </a:r>
          </a:p>
          <a:p>
            <a:endParaRPr lang="ru-RU" sz="800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инструкция для участников ИС(И), зачитываемая членами комиссии по проведению ИС(И) (1 инструкция на аудиторию)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инструкция для каждого участника ИС(И);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бланки ИС(И) по кол-ву участников в аудитории;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черновики (2 листа на одного участника);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отчетные формы (ИС- 05, ИС-07);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орфографические словари (для написания сочинения);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толковые словари (для написания изложения). 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DE006F0-08D1-4062-B7D6-A4D3B00027FE}"/>
              </a:ext>
            </a:extLst>
          </p:cNvPr>
          <p:cNvSpPr/>
          <p:nvPr/>
        </p:nvSpPr>
        <p:spPr>
          <a:xfrm>
            <a:off x="3472516" y="1443731"/>
            <a:ext cx="4403870" cy="9141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1. Проверка готовности аудиторий и технического обеспечения проведения итогового сочинения (изложения)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EDA0E78-FB05-4A0B-8CE3-5858BC4ACF70}"/>
              </a:ext>
            </a:extLst>
          </p:cNvPr>
          <p:cNvSpPr/>
          <p:nvPr/>
        </p:nvSpPr>
        <p:spPr>
          <a:xfrm>
            <a:off x="155575" y="3581289"/>
            <a:ext cx="5120962" cy="6240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3. С 9.00 вход участников ИС(И) в образовательную организацию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1ABEB45-0B38-4793-AF8D-7E0F5F947422}"/>
              </a:ext>
            </a:extLst>
          </p:cNvPr>
          <p:cNvSpPr/>
          <p:nvPr/>
        </p:nvSpPr>
        <p:spPr>
          <a:xfrm>
            <a:off x="193724" y="4323556"/>
            <a:ext cx="5480727" cy="2391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4.   9.45 – 10.00 работа с Темами сочинений (изложений):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получение тем сочинений с портала </a:t>
            </a:r>
            <a:r>
              <a:rPr lang="en-US" sz="1600" b="1" dirty="0">
                <a:solidFill>
                  <a:srgbClr val="FF0000"/>
                </a:solidFill>
              </a:rPr>
              <a:t>topic.rustest.ru</a:t>
            </a:r>
            <a:r>
              <a:rPr lang="ru-RU" sz="1600" dirty="0">
                <a:solidFill>
                  <a:srgbClr val="002060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тиражирование;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выдача в аудитории;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текст изложения в 09.00 направляется РЦОИ ответственным за проведения ГИА в городах и районах, которые передают его в места проведения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FE37AB4-4C03-4C83-8313-7A86F88AC034}"/>
              </a:ext>
            </a:extLst>
          </p:cNvPr>
          <p:cNvSpPr/>
          <p:nvPr/>
        </p:nvSpPr>
        <p:spPr>
          <a:xfrm>
            <a:off x="8154649" y="1443731"/>
            <a:ext cx="3881775" cy="227382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ВНИМАНИЕ! </a:t>
            </a:r>
            <a:r>
              <a:rPr lang="ru-RU" dirty="0">
                <a:solidFill>
                  <a:srgbClr val="002060"/>
                </a:solidFill>
              </a:rPr>
              <a:t>В случае отключения интернета звонить на горячую линию </a:t>
            </a:r>
            <a:r>
              <a:rPr lang="ru-RU" dirty="0" err="1">
                <a:solidFill>
                  <a:srgbClr val="002060"/>
                </a:solidFill>
              </a:rPr>
              <a:t>РЦОИ</a:t>
            </a:r>
            <a:r>
              <a:rPr lang="ru-RU" dirty="0">
                <a:solidFill>
                  <a:srgbClr val="002060"/>
                </a:solidFill>
              </a:rPr>
              <a:t> и получить темы сочинений любым удобным способом (телефон, телеграмм-канал):</a:t>
            </a:r>
          </a:p>
          <a:p>
            <a:r>
              <a:rPr lang="ru-RU" b="1" dirty="0">
                <a:solidFill>
                  <a:srgbClr val="002060"/>
                </a:solidFill>
              </a:rPr>
              <a:t>+7 949 364 03 32 </a:t>
            </a:r>
          </a:p>
          <a:p>
            <a:r>
              <a:rPr lang="ru-RU" b="1" dirty="0">
                <a:solidFill>
                  <a:srgbClr val="002060"/>
                </a:solidFill>
              </a:rPr>
              <a:t>+7 949 370 90 69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67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Члены комиссии </a:t>
            </a:r>
          </a:p>
        </p:txBody>
      </p:sp>
      <p:sp>
        <p:nvSpPr>
          <p:cNvPr id="4" name="AutoShape 2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55576" y="1325563"/>
            <a:ext cx="2910354" cy="17146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6 декабря 2023 года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472516" y="2519819"/>
            <a:ext cx="4403870" cy="15506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Подготовка аудитории (разложить черновики-2 листа на стол, инструкции к комплекту тем на каждый стол, подготовить информационную доску, подготовить словари)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076993" y="1561748"/>
            <a:ext cx="4115007" cy="28668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столах участников: </a:t>
            </a:r>
          </a:p>
          <a:p>
            <a:endParaRPr lang="ru-RU" sz="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удостоверяющий личность;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гелевая (капиллярная) ручка с черными чернилами;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орфографический, толковый словари;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к темам ИС(И);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перекус, вода, лекарства (при необходимости), тех средства для участников с ОВЗ и инвалидностью. 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DE006F0-08D1-4062-B7D6-A4D3B00027FE}"/>
              </a:ext>
            </a:extLst>
          </p:cNvPr>
          <p:cNvSpPr/>
          <p:nvPr/>
        </p:nvSpPr>
        <p:spPr>
          <a:xfrm>
            <a:off x="3472516" y="1443730"/>
            <a:ext cx="4403870" cy="9579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Прохождение Инструктажа (номер аудитории, получение необходимых материалов)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EDA0E78-FB05-4A0B-8CE3-5858BC4ACF70}"/>
              </a:ext>
            </a:extLst>
          </p:cNvPr>
          <p:cNvSpPr/>
          <p:nvPr/>
        </p:nvSpPr>
        <p:spPr>
          <a:xfrm>
            <a:off x="3472516" y="4194034"/>
            <a:ext cx="4403870" cy="6796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Организовать вход участников ИС(И) в аудиторию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1ABEB45-0B38-4793-AF8D-7E0F5F947422}"/>
              </a:ext>
            </a:extLst>
          </p:cNvPr>
          <p:cNvSpPr/>
          <p:nvPr/>
        </p:nvSpPr>
        <p:spPr>
          <a:xfrm>
            <a:off x="3472517" y="4956435"/>
            <a:ext cx="4403870" cy="6796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Провести  Инструктаж с участниками итогового сочинения (изложения)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480DB52-ECF5-4CCA-B98B-73E4FC5E915B}"/>
              </a:ext>
            </a:extLst>
          </p:cNvPr>
          <p:cNvSpPr/>
          <p:nvPr/>
        </p:nvSpPr>
        <p:spPr>
          <a:xfrm>
            <a:off x="255879" y="3051485"/>
            <a:ext cx="3116334" cy="2971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Первая часть инструктажа участников ИС(И) </a:t>
            </a:r>
          </a:p>
          <a:p>
            <a:r>
              <a:rPr lang="ru-RU" b="1" dirty="0">
                <a:solidFill>
                  <a:srgbClr val="002060"/>
                </a:solidFill>
              </a:rPr>
              <a:t>с 9.50 до 10.00</a:t>
            </a:r>
          </a:p>
          <a:p>
            <a:r>
              <a:rPr lang="ru-RU" sz="800" b="1" dirty="0">
                <a:solidFill>
                  <a:srgbClr val="002060"/>
                </a:solidFill>
              </a:rPr>
              <a:t> </a:t>
            </a:r>
          </a:p>
          <a:p>
            <a:r>
              <a:rPr lang="ru-RU" b="1" dirty="0">
                <a:solidFill>
                  <a:srgbClr val="002060"/>
                </a:solidFill>
              </a:rPr>
              <a:t>Вторая часть инструктажа </a:t>
            </a:r>
          </a:p>
          <a:p>
            <a:r>
              <a:rPr lang="ru-RU" b="1" dirty="0">
                <a:solidFill>
                  <a:srgbClr val="002060"/>
                </a:solidFill>
              </a:rPr>
              <a:t>с 10.00: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объявление тем;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бланков;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фиксирование времени  начала работы над сочинением (изложением).  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2639523-ECCE-4D16-85FB-FF5BDBC0D96A}"/>
              </a:ext>
            </a:extLst>
          </p:cNvPr>
          <p:cNvSpPr/>
          <p:nvPr/>
        </p:nvSpPr>
        <p:spPr>
          <a:xfrm>
            <a:off x="8177296" y="4654933"/>
            <a:ext cx="3914400" cy="15234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Время написание сочинение (изложения) 3 часа 55 минут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9317C8E-CBCA-4F90-99F8-8F01FC406384}"/>
              </a:ext>
            </a:extLst>
          </p:cNvPr>
          <p:cNvSpPr/>
          <p:nvPr/>
        </p:nvSpPr>
        <p:spPr>
          <a:xfrm>
            <a:off x="3886872" y="6230256"/>
            <a:ext cx="8204823" cy="5835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Важно!!! </a:t>
            </a:r>
            <a:r>
              <a:rPr lang="ru-RU" dirty="0">
                <a:solidFill>
                  <a:srgbClr val="002060"/>
                </a:solidFill>
              </a:rPr>
              <a:t>Текст изложения выдается участнику для прочтения на 40 минут или зачитывается организатором дважды с интервалом в 2 минуты</a:t>
            </a:r>
          </a:p>
        </p:txBody>
      </p:sp>
    </p:spTree>
    <p:extLst>
      <p:ext uri="{BB962C8B-B14F-4D97-AF65-F5344CB8AC3E}">
        <p14:creationId xmlns:p14="http://schemas.microsoft.com/office/powerpoint/2010/main" val="3340320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2270"/>
            <a:ext cx="121920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Завершение ИС(И) </a:t>
            </a:r>
          </a:p>
        </p:txBody>
      </p:sp>
      <p:sp>
        <p:nvSpPr>
          <p:cNvPr id="4" name="AutoShape 2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55576" y="1325563"/>
            <a:ext cx="2910354" cy="17146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6 декабря 2023 года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179097" y="2948646"/>
            <a:ext cx="7035588" cy="18967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Объявить об окончании ИС(И):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убедиться, что все закончили писать;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собрать бланки (посчитать количество бланков записи и проставить его (кол-во) в бланках регистрации, заполнить ИС-05 и получить подпись участника) 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DE006F0-08D1-4062-B7D6-A4D3B00027FE}"/>
              </a:ext>
            </a:extLst>
          </p:cNvPr>
          <p:cNvSpPr/>
          <p:nvPr/>
        </p:nvSpPr>
        <p:spPr>
          <a:xfrm>
            <a:off x="4179097" y="1425486"/>
            <a:ext cx="7035589" cy="13255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Напомнить о завершении времени написания ИС(И):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за 30 минут до окончания времени;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за 5 минут до окончания времени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EDA0E78-FB05-4A0B-8CE3-5858BC4ACF70}"/>
              </a:ext>
            </a:extLst>
          </p:cNvPr>
          <p:cNvSpPr/>
          <p:nvPr/>
        </p:nvSpPr>
        <p:spPr>
          <a:xfrm>
            <a:off x="4179097" y="4994473"/>
            <a:ext cx="7035588" cy="15087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Передать руководителю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бланки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формы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другие материалы (черновики, инструкции, неиспользованные бланки и т.д.)  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BCBB4F6-69F8-4557-913B-1018CEF70D47}"/>
              </a:ext>
            </a:extLst>
          </p:cNvPr>
          <p:cNvSpPr/>
          <p:nvPr/>
        </p:nvSpPr>
        <p:spPr>
          <a:xfrm>
            <a:off x="304062" y="3081195"/>
            <a:ext cx="3318452" cy="147328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FF0000"/>
                </a:solidFill>
              </a:rPr>
              <a:t>ВАЖНО!!!!</a:t>
            </a:r>
          </a:p>
          <a:p>
            <a:r>
              <a:rPr lang="ru-RU" dirty="0">
                <a:solidFill>
                  <a:srgbClr val="002060"/>
                </a:solidFill>
              </a:rPr>
              <a:t>При передаче бланков и форм обязательно убедиться в наличие всех меток! 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BC557B1-559D-4006-82C9-0A98C467FCC0}"/>
              </a:ext>
            </a:extLst>
          </p:cNvPr>
          <p:cNvSpPr/>
          <p:nvPr/>
        </p:nvSpPr>
        <p:spPr>
          <a:xfrm>
            <a:off x="304062" y="4715111"/>
            <a:ext cx="3318452" cy="189676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FF0000"/>
                </a:solidFill>
              </a:rPr>
              <a:t>ВАЖНО!!!!</a:t>
            </a:r>
          </a:p>
          <a:p>
            <a:r>
              <a:rPr lang="ru-RU" dirty="0">
                <a:solidFill>
                  <a:srgbClr val="002060"/>
                </a:solidFill>
              </a:rPr>
              <a:t>Обязательно заполнить оперативную информацию об итогах проведения ИС(И) и разместить в облачном хранилище!!!!</a:t>
            </a:r>
          </a:p>
        </p:txBody>
      </p:sp>
    </p:spTree>
    <p:extLst>
      <p:ext uri="{BB962C8B-B14F-4D97-AF65-F5344CB8AC3E}">
        <p14:creationId xmlns:p14="http://schemas.microsoft.com/office/powerpoint/2010/main" val="2899194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2270"/>
            <a:ext cx="121920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Функции технического сопровождения ИС(И) </a:t>
            </a:r>
          </a:p>
        </p:txBody>
      </p:sp>
      <p:sp>
        <p:nvSpPr>
          <p:cNvPr id="4" name="AutoShape 2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55576" y="1325563"/>
            <a:ext cx="2910354" cy="17146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6 декабря 2023 года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09431" y="3243500"/>
            <a:ext cx="8354929" cy="6705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Сделать копии бланков записи для проверки их экспертами и копии бланков регистрации для внесения экспертом результатов проверки </a:t>
            </a:r>
          </a:p>
          <a:p>
            <a:pPr algn="ctr"/>
            <a:endParaRPr lang="ru-RU" sz="800" b="1" dirty="0">
              <a:solidFill>
                <a:srgbClr val="002060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DE006F0-08D1-4062-B7D6-A4D3B00027FE}"/>
              </a:ext>
            </a:extLst>
          </p:cNvPr>
          <p:cNvSpPr/>
          <p:nvPr/>
        </p:nvSpPr>
        <p:spPr>
          <a:xfrm>
            <a:off x="3472515" y="1592490"/>
            <a:ext cx="8354929" cy="6705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Распечатать критерии оценивания ИС -11 по количеству экспертов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248E86D-EAA1-4315-AEC5-97313157827B}"/>
              </a:ext>
            </a:extLst>
          </p:cNvPr>
          <p:cNvSpPr/>
          <p:nvPr/>
        </p:nvSpPr>
        <p:spPr>
          <a:xfrm>
            <a:off x="3472515" y="2555093"/>
            <a:ext cx="8354929" cy="4850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Распечатать необходимое количество протоколов проверки ИС -11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A592246-D88A-4772-94A1-825BB21B56A4}"/>
              </a:ext>
            </a:extLst>
          </p:cNvPr>
          <p:cNvSpPr/>
          <p:nvPr/>
        </p:nvSpPr>
        <p:spPr>
          <a:xfrm>
            <a:off x="231775" y="5148033"/>
            <a:ext cx="8354929" cy="14962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ВАЖНО! </a:t>
            </a:r>
            <a:r>
              <a:rPr lang="ru-RU" dirty="0">
                <a:solidFill>
                  <a:srgbClr val="002060"/>
                </a:solidFill>
              </a:rPr>
              <a:t>Проверка сочинения (изложения) экспертами осуществляется только на </a:t>
            </a:r>
            <a:r>
              <a:rPr lang="ru-RU" b="1" dirty="0">
                <a:solidFill>
                  <a:srgbClr val="002060"/>
                </a:solidFill>
              </a:rPr>
              <a:t>КОПИЯХ</a:t>
            </a:r>
            <a:r>
              <a:rPr lang="ru-RU" dirty="0">
                <a:solidFill>
                  <a:srgbClr val="002060"/>
                </a:solidFill>
              </a:rPr>
              <a:t> ответов. Никаких пометок на оригиналах работ быть не должно. Результат проверки также вносятся экспертом в </a:t>
            </a:r>
            <a:r>
              <a:rPr lang="ru-RU" b="1" dirty="0">
                <a:solidFill>
                  <a:srgbClr val="002060"/>
                </a:solidFill>
              </a:rPr>
              <a:t>КОПИЮ</a:t>
            </a:r>
            <a:r>
              <a:rPr lang="ru-RU" dirty="0">
                <a:solidFill>
                  <a:srgbClr val="002060"/>
                </a:solidFill>
              </a:rPr>
              <a:t> бланка регистрации и затем передается техническому специалисту для перенесения результатов в оригиналы бланков регистрации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1D579A5-6F7A-408A-BC36-FB1F8CD66A0A}"/>
              </a:ext>
            </a:extLst>
          </p:cNvPr>
          <p:cNvSpPr/>
          <p:nvPr/>
        </p:nvSpPr>
        <p:spPr>
          <a:xfrm>
            <a:off x="1370088" y="4267233"/>
            <a:ext cx="8354929" cy="78870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srgbClr val="FF0000"/>
                </a:solidFill>
              </a:rPr>
              <a:t>Важно!!!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Копирование бланков удаленных участников или не завершивших работу не производится и проверка их не осуществляется </a:t>
            </a:r>
          </a:p>
          <a:p>
            <a:pPr algn="ctr"/>
            <a:endParaRPr lang="ru-RU" sz="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556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2270"/>
            <a:ext cx="121920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Проверка ИС(И) и подготовка к передачи в </a:t>
            </a:r>
            <a:r>
              <a:rPr lang="ru-RU" b="1" dirty="0" err="1">
                <a:solidFill>
                  <a:schemeClr val="bg1"/>
                </a:solidFill>
              </a:rPr>
              <a:t>РЦОИ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55576" y="1325562"/>
            <a:ext cx="2917408" cy="2362017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6-11 декабря 2023 года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DE006F0-08D1-4062-B7D6-A4D3B00027FE}"/>
              </a:ext>
            </a:extLst>
          </p:cNvPr>
          <p:cNvSpPr/>
          <p:nvPr/>
        </p:nvSpPr>
        <p:spPr>
          <a:xfrm>
            <a:off x="3192906" y="1479432"/>
            <a:ext cx="8999094" cy="12118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2060"/>
                </a:solidFill>
              </a:rPr>
              <a:t>Проверка сочинений (изложений) экспертами 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в соответствии с критериями оценивания итогового сочинения (изложения), разработанными Рособрнадзором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94468D6-CBA9-4881-A871-41DC4BDCE44A}"/>
              </a:ext>
            </a:extLst>
          </p:cNvPr>
          <p:cNvSpPr/>
          <p:nvPr/>
        </p:nvSpPr>
        <p:spPr>
          <a:xfrm>
            <a:off x="3192906" y="4201888"/>
            <a:ext cx="8999094" cy="10286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2060"/>
                </a:solidFill>
              </a:rPr>
              <a:t>Перенесение техническими специалистами результатов проверки итогового сочинения (изложения) из копий бланков в оригиналы.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AA56AFF-21A0-4571-9491-8BF8D433F158}"/>
              </a:ext>
            </a:extLst>
          </p:cNvPr>
          <p:cNvSpPr/>
          <p:nvPr/>
        </p:nvSpPr>
        <p:spPr>
          <a:xfrm>
            <a:off x="3179618" y="5554272"/>
            <a:ext cx="9012382" cy="78777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2060"/>
                </a:solidFill>
              </a:rPr>
              <a:t>Сканирование оригиналов бланков регистрации и бланков записи средствами СУС 2.0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FD4330E-F63F-4D6B-B6FF-56015A9965AA}"/>
              </a:ext>
            </a:extLst>
          </p:cNvPr>
          <p:cNvSpPr/>
          <p:nvPr/>
        </p:nvSpPr>
        <p:spPr>
          <a:xfrm>
            <a:off x="61608" y="4201888"/>
            <a:ext cx="3011376" cy="2402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FF0000"/>
                </a:solidFill>
              </a:rPr>
              <a:t>Важно!!! 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Программное обеспечение «Станция удаленного </a:t>
            </a:r>
            <a:r>
              <a:rPr lang="ru-RU" sz="1400" dirty="0" err="1">
                <a:solidFill>
                  <a:srgbClr val="002060"/>
                </a:solidFill>
              </a:rPr>
              <a:t>сканирова-ния</a:t>
            </a:r>
            <a:r>
              <a:rPr lang="ru-RU" sz="1400" dirty="0">
                <a:solidFill>
                  <a:srgbClr val="002060"/>
                </a:solidFill>
              </a:rPr>
              <a:t>» (СУС 2.0) и лицензионные электронные ключи к ней передается </a:t>
            </a:r>
            <a:r>
              <a:rPr lang="ru-RU" sz="1400" dirty="0" err="1">
                <a:solidFill>
                  <a:srgbClr val="002060"/>
                </a:solidFill>
              </a:rPr>
              <a:t>РЦОИ</a:t>
            </a:r>
            <a:r>
              <a:rPr lang="ru-RU" sz="1400" dirty="0">
                <a:solidFill>
                  <a:srgbClr val="002060"/>
                </a:solidFill>
              </a:rPr>
              <a:t> техническим специалистам </a:t>
            </a:r>
            <a:r>
              <a:rPr lang="ru-RU" sz="1400" dirty="0" err="1">
                <a:solidFill>
                  <a:srgbClr val="002060"/>
                </a:solidFill>
              </a:rPr>
              <a:t>ОО</a:t>
            </a:r>
            <a:r>
              <a:rPr lang="ru-RU" sz="1400" dirty="0">
                <a:solidFill>
                  <a:srgbClr val="002060"/>
                </a:solidFill>
              </a:rPr>
              <a:t> после получения из </a:t>
            </a:r>
            <a:r>
              <a:rPr lang="ru-RU" sz="1400" dirty="0" err="1">
                <a:solidFill>
                  <a:srgbClr val="002060"/>
                </a:solidFill>
              </a:rPr>
              <a:t>ФЦТ</a:t>
            </a:r>
            <a:r>
              <a:rPr lang="ru-RU" sz="1400" dirty="0">
                <a:solidFill>
                  <a:srgbClr val="002060"/>
                </a:solidFill>
              </a:rPr>
              <a:t>. 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006F7FC-59B2-44E6-B138-7F868513D5C2}"/>
              </a:ext>
            </a:extLst>
          </p:cNvPr>
          <p:cNvSpPr/>
          <p:nvPr/>
        </p:nvSpPr>
        <p:spPr>
          <a:xfrm>
            <a:off x="3563937" y="2851290"/>
            <a:ext cx="8243743" cy="9218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FF0000"/>
                </a:solidFill>
              </a:rPr>
              <a:t>Важно!!!  </a:t>
            </a:r>
            <a:r>
              <a:rPr lang="ru-RU" b="1" dirty="0">
                <a:solidFill>
                  <a:srgbClr val="002060"/>
                </a:solidFill>
              </a:rPr>
              <a:t>При проверке итогового сочинения( изложения) в нашем регионе эксперты не используют программное обеспечение. </a:t>
            </a:r>
          </a:p>
        </p:txBody>
      </p:sp>
    </p:spTree>
    <p:extLst>
      <p:ext uri="{BB962C8B-B14F-4D97-AF65-F5344CB8AC3E}">
        <p14:creationId xmlns:p14="http://schemas.microsoft.com/office/powerpoint/2010/main" val="261441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news-service.uralschool.ru/upload/org10764/t170019/images/big/we62BtNKxEc5Y7Z22sQi170019752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55576" y="1325562"/>
            <a:ext cx="3138342" cy="2556889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 11 – 12  декабря 2023 года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DE006F0-08D1-4062-B7D6-A4D3B00027FE}"/>
              </a:ext>
            </a:extLst>
          </p:cNvPr>
          <p:cNvSpPr/>
          <p:nvPr/>
        </p:nvSpPr>
        <p:spPr>
          <a:xfrm>
            <a:off x="3831601" y="2253953"/>
            <a:ext cx="8204823" cy="14452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Передача на флэш-носителях скан-копий пакетов с бланками и протоколами проверки на обработку в </a:t>
            </a:r>
            <a:r>
              <a:rPr lang="ru-RU" sz="2400" b="1" dirty="0" err="1">
                <a:solidFill>
                  <a:srgbClr val="002060"/>
                </a:solidFill>
              </a:rPr>
              <a:t>РЦОИ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(с 8.00 до 17.00)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87DD070-5F79-4ADC-8C76-FC7D1E053069}"/>
              </a:ext>
            </a:extLst>
          </p:cNvPr>
          <p:cNvSpPr/>
          <p:nvPr/>
        </p:nvSpPr>
        <p:spPr>
          <a:xfrm>
            <a:off x="757674" y="4451500"/>
            <a:ext cx="9851443" cy="13255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Важно!!! </a:t>
            </a:r>
            <a:r>
              <a:rPr lang="ru-RU" dirty="0">
                <a:solidFill>
                  <a:srgbClr val="002060"/>
                </a:solidFill>
              </a:rPr>
              <a:t>Количество Пакетов  с бланками, передаваемых в </a:t>
            </a:r>
            <a:r>
              <a:rPr lang="ru-RU" dirty="0" err="1">
                <a:solidFill>
                  <a:srgbClr val="002060"/>
                </a:solidFill>
              </a:rPr>
              <a:t>РЦОИ</a:t>
            </a:r>
            <a:r>
              <a:rPr lang="ru-RU" dirty="0">
                <a:solidFill>
                  <a:srgbClr val="002060"/>
                </a:solidFill>
              </a:rPr>
              <a:t> должно соответствовать количеству аудиторий, в которых проводилось написание итогового сочинения (изложения)  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8E040F3-7D6B-43CD-BA79-B7FDE0ED3AC0}"/>
              </a:ext>
            </a:extLst>
          </p:cNvPr>
          <p:cNvSpPr/>
          <p:nvPr/>
        </p:nvSpPr>
        <p:spPr>
          <a:xfrm>
            <a:off x="155575" y="93731"/>
            <a:ext cx="12036424" cy="14452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Процедура передачи материалов итогового сочинения (изложения) в </a:t>
            </a:r>
            <a:r>
              <a:rPr lang="ru-RU" sz="2800" b="1" dirty="0" err="1">
                <a:solidFill>
                  <a:schemeClr val="bg1"/>
                </a:solidFill>
              </a:rPr>
              <a:t>РЦОИ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20346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1245</Words>
  <Application>Microsoft Office PowerPoint</Application>
  <PresentationFormat>Широкоэкранный</PresentationFormat>
  <Paragraphs>125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Times New Roman</vt:lpstr>
      <vt:lpstr>Тема Office</vt:lpstr>
      <vt:lpstr>Алгоритм проведения итогового сочинения (изложения) - 2023 </vt:lpstr>
      <vt:lpstr>Мероприятия по подготовке места  проведения ИС(И) </vt:lpstr>
      <vt:lpstr>Итоговое сочинение (изложение) - 2023</vt:lpstr>
      <vt:lpstr>Руководитель образовательной организации</vt:lpstr>
      <vt:lpstr>Члены комиссии </vt:lpstr>
      <vt:lpstr>Завершение ИС(И) </vt:lpstr>
      <vt:lpstr>Функции технического сопровождения ИС(И) </vt:lpstr>
      <vt:lpstr>Проверка ИС(И) и подготовка к передачи в РЦОИ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проведения итогового сочинения (изложения)- 2023 </dc:title>
  <dc:creator>Елена Андреевна Коровка</dc:creator>
  <cp:lastModifiedBy>Елена Андреевна Коровка</cp:lastModifiedBy>
  <cp:revision>9</cp:revision>
  <dcterms:created xsi:type="dcterms:W3CDTF">2023-12-03T06:26:32Z</dcterms:created>
  <dcterms:modified xsi:type="dcterms:W3CDTF">2023-12-04T18:20:41Z</dcterms:modified>
</cp:coreProperties>
</file>